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7" r:id="rId3"/>
    <p:sldId id="306" r:id="rId4"/>
    <p:sldId id="301" r:id="rId5"/>
    <p:sldId id="262" r:id="rId6"/>
    <p:sldId id="302" r:id="rId7"/>
    <p:sldId id="300" r:id="rId8"/>
    <p:sldId id="285" r:id="rId9"/>
    <p:sldId id="258" r:id="rId10"/>
    <p:sldId id="274" r:id="rId11"/>
    <p:sldId id="305" r:id="rId12"/>
    <p:sldId id="286" r:id="rId13"/>
    <p:sldId id="294" r:id="rId14"/>
    <p:sldId id="295" r:id="rId15"/>
    <p:sldId id="287" r:id="rId16"/>
    <p:sldId id="291" r:id="rId17"/>
    <p:sldId id="288" r:id="rId18"/>
    <p:sldId id="298" r:id="rId19"/>
    <p:sldId id="297" r:id="rId20"/>
    <p:sldId id="299" r:id="rId21"/>
    <p:sldId id="290" r:id="rId22"/>
    <p:sldId id="293" r:id="rId23"/>
    <p:sldId id="308" r:id="rId24"/>
    <p:sldId id="264" r:id="rId25"/>
    <p:sldId id="266" r:id="rId26"/>
    <p:sldId id="267" r:id="rId27"/>
    <p:sldId id="304" r:id="rId28"/>
    <p:sldId id="268" r:id="rId29"/>
    <p:sldId id="303" r:id="rId30"/>
    <p:sldId id="309" r:id="rId31"/>
    <p:sldId id="310" r:id="rId32"/>
    <p:sldId id="311" r:id="rId33"/>
    <p:sldId id="284"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4E97D-E5AC-4A10-99EF-E9F0E9CEDAC7}" type="datetimeFigureOut">
              <a:rPr lang="en-US" smtClean="0"/>
              <a:t>8/24/2018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B3C18-C1BE-495E-B675-64337B22C985}" type="slidenum">
              <a:rPr lang="en-US" smtClean="0"/>
              <a:t>‹#›</a:t>
            </a:fld>
            <a:endParaRPr lang="en-US"/>
          </a:p>
        </p:txBody>
      </p:sp>
    </p:spTree>
    <p:extLst>
      <p:ext uri="{BB962C8B-B14F-4D97-AF65-F5344CB8AC3E}">
        <p14:creationId xmlns:p14="http://schemas.microsoft.com/office/powerpoint/2010/main" val="80060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38875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20AF1-07BE-46E1-9400-D3EC6C92CF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376697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33237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116675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206225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920AF1-07BE-46E1-9400-D3EC6C92CF83}"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114860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920AF1-07BE-46E1-9400-D3EC6C92CF83}" type="datetimeFigureOut">
              <a:rPr lang="en-US" smtClean="0"/>
              <a:t>8/24/2018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184093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81194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42884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312486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20AF1-07BE-46E1-9400-D3EC6C92CF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19265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20AF1-07BE-46E1-9400-D3EC6C92CF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228061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20AF1-07BE-46E1-9400-D3EC6C92CF83}"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329024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20AF1-07BE-46E1-9400-D3EC6C92CF83}"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64850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20AF1-07BE-46E1-9400-D3EC6C92CF83}"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218579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20AF1-07BE-46E1-9400-D3EC6C92CF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219083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20AF1-07BE-46E1-9400-D3EC6C92CF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4B50B-4024-44C0-85EA-79FB8ACBBC22}" type="slidenum">
              <a:rPr lang="en-US" smtClean="0"/>
              <a:t>‹#›</a:t>
            </a:fld>
            <a:endParaRPr lang="en-US"/>
          </a:p>
        </p:txBody>
      </p:sp>
    </p:spTree>
    <p:extLst>
      <p:ext uri="{BB962C8B-B14F-4D97-AF65-F5344CB8AC3E}">
        <p14:creationId xmlns:p14="http://schemas.microsoft.com/office/powerpoint/2010/main" val="1978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D920AF1-07BE-46E1-9400-D3EC6C92CF83}" type="datetimeFigureOut">
              <a:rPr lang="en-US" smtClean="0"/>
              <a:t>8/24/2018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5B4B50B-4024-44C0-85EA-79FB8ACBBC22}" type="slidenum">
              <a:rPr lang="en-US" smtClean="0"/>
              <a:t>‹#›</a:t>
            </a:fld>
            <a:endParaRPr lang="en-US"/>
          </a:p>
        </p:txBody>
      </p:sp>
    </p:spTree>
    <p:extLst>
      <p:ext uri="{BB962C8B-B14F-4D97-AF65-F5344CB8AC3E}">
        <p14:creationId xmlns:p14="http://schemas.microsoft.com/office/powerpoint/2010/main" val="106922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Egreen@davincischool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200" dirty="0" smtClean="0"/>
              <a:t>Health Protocols DV 2018-19</a:t>
            </a:r>
            <a:endParaRPr lang="en-US" sz="4200" dirty="0"/>
          </a:p>
        </p:txBody>
      </p:sp>
      <p:sp>
        <p:nvSpPr>
          <p:cNvPr id="3" name="Subtitle 2"/>
          <p:cNvSpPr>
            <a:spLocks noGrp="1"/>
          </p:cNvSpPr>
          <p:nvPr>
            <p:ph type="subTitle" idx="1"/>
          </p:nvPr>
        </p:nvSpPr>
        <p:spPr/>
        <p:txBody>
          <a:bodyPr/>
          <a:lstStyle/>
          <a:p>
            <a:r>
              <a:rPr lang="en-US" dirty="0" smtClean="0"/>
              <a:t>Emily Green</a:t>
            </a:r>
            <a:endParaRPr lang="en-US" dirty="0"/>
          </a:p>
        </p:txBody>
      </p:sp>
    </p:spTree>
    <p:extLst>
      <p:ext uri="{BB962C8B-B14F-4D97-AF65-F5344CB8AC3E}">
        <p14:creationId xmlns:p14="http://schemas.microsoft.com/office/powerpoint/2010/main" val="195879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1524" y="1680632"/>
            <a:ext cx="3769379" cy="4874745"/>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0479" y="1920240"/>
            <a:ext cx="3795888" cy="4099560"/>
          </a:xfrm>
        </p:spPr>
      </p:pic>
    </p:spTree>
    <p:extLst>
      <p:ext uri="{BB962C8B-B14F-4D97-AF65-F5344CB8AC3E}">
        <p14:creationId xmlns:p14="http://schemas.microsoft.com/office/powerpoint/2010/main" val="239221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Aid</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250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Bumps and Bruises</a:t>
            </a:r>
            <a:endParaRPr lang="en-US" dirty="0"/>
          </a:p>
        </p:txBody>
      </p:sp>
      <p:sp>
        <p:nvSpPr>
          <p:cNvPr id="3" name="Content Placeholder 2"/>
          <p:cNvSpPr>
            <a:spLocks noGrp="1"/>
          </p:cNvSpPr>
          <p:nvPr>
            <p:ph sz="half" idx="1"/>
          </p:nvPr>
        </p:nvSpPr>
        <p:spPr/>
        <p:txBody>
          <a:bodyPr>
            <a:normAutofit/>
          </a:bodyPr>
          <a:lstStyle/>
          <a:p>
            <a:r>
              <a:rPr lang="en-US" sz="3200" dirty="0" smtClean="0"/>
              <a:t>Keep students in class!</a:t>
            </a:r>
          </a:p>
          <a:p>
            <a:r>
              <a:rPr lang="en-US" sz="3200" dirty="0" smtClean="0"/>
              <a:t>Ice packs are available in the office for those with severe swelling</a:t>
            </a: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0434" y="3106657"/>
            <a:ext cx="3597706" cy="2624354"/>
          </a:xfrm>
        </p:spPr>
      </p:pic>
    </p:spTree>
    <p:extLst>
      <p:ext uri="{BB962C8B-B14F-4D97-AF65-F5344CB8AC3E}">
        <p14:creationId xmlns:p14="http://schemas.microsoft.com/office/powerpoint/2010/main" val="376031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Injuries/Illnesses</a:t>
            </a:r>
            <a:endParaRPr lang="en-US" dirty="0"/>
          </a:p>
        </p:txBody>
      </p:sp>
      <p:sp>
        <p:nvSpPr>
          <p:cNvPr id="3" name="Content Placeholder 2"/>
          <p:cNvSpPr>
            <a:spLocks noGrp="1"/>
          </p:cNvSpPr>
          <p:nvPr>
            <p:ph sz="half" idx="1"/>
          </p:nvPr>
        </p:nvSpPr>
        <p:spPr/>
        <p:txBody>
          <a:bodyPr>
            <a:normAutofit lnSpcReduction="10000"/>
          </a:bodyPr>
          <a:lstStyle/>
          <a:p>
            <a:r>
              <a:rPr lang="en-US" dirty="0"/>
              <a:t>If </a:t>
            </a:r>
            <a:r>
              <a:rPr lang="en-US" dirty="0" smtClean="0"/>
              <a:t>a student </a:t>
            </a:r>
            <a:r>
              <a:rPr lang="en-US" dirty="0"/>
              <a:t>becomes ill at school, he/she is </a:t>
            </a:r>
            <a:r>
              <a:rPr lang="en-US" dirty="0" smtClean="0"/>
              <a:t>sent </a:t>
            </a:r>
            <a:r>
              <a:rPr lang="en-US" dirty="0"/>
              <a:t>to the front health office. </a:t>
            </a:r>
            <a:r>
              <a:rPr lang="en-US" dirty="0" smtClean="0"/>
              <a:t>(accompanied if appropriate)</a:t>
            </a:r>
          </a:p>
          <a:p>
            <a:r>
              <a:rPr lang="en-US" dirty="0" smtClean="0"/>
              <a:t> </a:t>
            </a:r>
            <a:r>
              <a:rPr lang="en-US" dirty="0"/>
              <a:t>The school gives first aid only to injuries occurring at the school. </a:t>
            </a:r>
            <a:endParaRPr lang="en-US" dirty="0" smtClean="0"/>
          </a:p>
          <a:p>
            <a:pPr lvl="1"/>
            <a:r>
              <a:rPr lang="en-US" dirty="0" smtClean="0"/>
              <a:t>DOCUMENT ON HEALTH LOG</a:t>
            </a:r>
          </a:p>
          <a:p>
            <a:r>
              <a:rPr lang="en-US" dirty="0" smtClean="0"/>
              <a:t>School </a:t>
            </a:r>
            <a:r>
              <a:rPr lang="en-US" dirty="0"/>
              <a:t>personnel are not authorized to treat any serious illness or injury, or to give any internal medication. </a:t>
            </a:r>
          </a:p>
          <a:p>
            <a:r>
              <a:rPr lang="en-US" dirty="0"/>
              <a:t> </a:t>
            </a:r>
            <a:r>
              <a:rPr lang="en-US" dirty="0" smtClean="0"/>
              <a:t>Water, ice, pressure and heating pads ONLY</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3314" y="2698925"/>
            <a:ext cx="3126355" cy="2970037"/>
          </a:xfrm>
        </p:spPr>
      </p:pic>
    </p:spTree>
    <p:extLst>
      <p:ext uri="{BB962C8B-B14F-4D97-AF65-F5344CB8AC3E}">
        <p14:creationId xmlns:p14="http://schemas.microsoft.com/office/powerpoint/2010/main" val="148401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ill to return to class</a:t>
            </a:r>
            <a:endParaRPr lang="en-US" dirty="0"/>
          </a:p>
        </p:txBody>
      </p:sp>
      <p:sp>
        <p:nvSpPr>
          <p:cNvPr id="3" name="Content Placeholder 2"/>
          <p:cNvSpPr>
            <a:spLocks noGrp="1"/>
          </p:cNvSpPr>
          <p:nvPr>
            <p:ph sz="half" idx="1"/>
          </p:nvPr>
        </p:nvSpPr>
        <p:spPr/>
        <p:txBody>
          <a:bodyPr>
            <a:normAutofit fontScale="92500"/>
          </a:bodyPr>
          <a:lstStyle/>
          <a:p>
            <a:r>
              <a:rPr lang="en-US" sz="2400" dirty="0"/>
              <a:t>If they are too ill to return to the classroom or needs medical attention, the parent is notified</a:t>
            </a:r>
            <a:r>
              <a:rPr lang="en-US" sz="2400" dirty="0" smtClean="0"/>
              <a:t>.</a:t>
            </a:r>
          </a:p>
          <a:p>
            <a:pPr lvl="1"/>
            <a:r>
              <a:rPr lang="en-US" sz="2000" dirty="0" smtClean="0"/>
              <a:t>Emergency </a:t>
            </a:r>
            <a:r>
              <a:rPr lang="en-US" sz="2000" dirty="0"/>
              <a:t>Contact list. </a:t>
            </a:r>
            <a:endParaRPr lang="en-US" sz="2000" dirty="0" smtClean="0"/>
          </a:p>
          <a:p>
            <a:pPr lvl="1"/>
            <a:r>
              <a:rPr lang="en-US" sz="2000" dirty="0" smtClean="0"/>
              <a:t>No </a:t>
            </a:r>
            <a:r>
              <a:rPr lang="en-US" sz="2000" dirty="0"/>
              <a:t>child is ever sent home alone when he/she is </a:t>
            </a:r>
            <a:r>
              <a:rPr lang="en-US" sz="2000" dirty="0" smtClean="0"/>
              <a:t>ill</a:t>
            </a:r>
          </a:p>
          <a:p>
            <a:pPr lvl="1"/>
            <a:r>
              <a:rPr lang="en-US" sz="2000" dirty="0" smtClean="0"/>
              <a:t>Cot in health office, not class, not counselor, not a hallway chair, etc.</a:t>
            </a:r>
            <a:endParaRPr lang="en-US" sz="2000" dirty="0"/>
          </a:p>
          <a:p>
            <a:endParaRPr lang="en-US" dirty="0"/>
          </a:p>
        </p:txBody>
      </p:sp>
      <p:sp>
        <p:nvSpPr>
          <p:cNvPr id="4" name="Content Placeholder 3"/>
          <p:cNvSpPr>
            <a:spLocks noGrp="1"/>
          </p:cNvSpPr>
          <p:nvPr>
            <p:ph sz="half" idx="2"/>
          </p:nvPr>
        </p:nvSpPr>
        <p:spPr/>
        <p:txBody>
          <a:bodyPr>
            <a:normAutofit fontScale="92500"/>
          </a:bodyPr>
          <a:lstStyle/>
          <a:p>
            <a:r>
              <a:rPr lang="en-US" sz="2400" dirty="0"/>
              <a:t>If care beyond immediate first aid is needed for school injuries, we will contact the paramedics and abide by their recommendations. </a:t>
            </a:r>
            <a:endParaRPr lang="en-US" sz="2400" dirty="0" smtClean="0"/>
          </a:p>
          <a:p>
            <a:pPr lvl="1"/>
            <a:r>
              <a:rPr lang="en-US" sz="2200" dirty="0" smtClean="0"/>
              <a:t>Parents </a:t>
            </a:r>
            <a:r>
              <a:rPr lang="en-US" sz="2200" dirty="0"/>
              <a:t>will be contacted immediately.</a:t>
            </a:r>
          </a:p>
          <a:p>
            <a:endParaRPr lang="en-US" dirty="0"/>
          </a:p>
        </p:txBody>
      </p:sp>
    </p:spTree>
    <p:extLst>
      <p:ext uri="{BB962C8B-B14F-4D97-AF65-F5344CB8AC3E}">
        <p14:creationId xmlns:p14="http://schemas.microsoft.com/office/powerpoint/2010/main" val="145203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Injuries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Any bump, blow or jolt to the head can cause a concussion.</a:t>
            </a:r>
          </a:p>
          <a:p>
            <a:r>
              <a:rPr lang="en-US" dirty="0" smtClean="0"/>
              <a:t>A fall or blow to the body that causes head to move rapidly back and forth.</a:t>
            </a:r>
          </a:p>
          <a:p>
            <a:r>
              <a:rPr lang="en-US" dirty="0" smtClean="0"/>
              <a:t>Symptoms of a concussion: </a:t>
            </a:r>
          </a:p>
          <a:p>
            <a:pPr lvl="1"/>
            <a:r>
              <a:rPr lang="en-US" dirty="0" smtClean="0"/>
              <a:t>Appears dazed, stunned, hazy</a:t>
            </a:r>
          </a:p>
          <a:p>
            <a:pPr lvl="1"/>
            <a:r>
              <a:rPr lang="en-US" dirty="0" smtClean="0"/>
              <a:t>Feeling headache, N/V, balance problems, fatigue, light or noise sensitivity, irritable, drowsy</a:t>
            </a:r>
          </a:p>
          <a:p>
            <a:pPr lvl="1"/>
            <a:r>
              <a:rPr lang="en-US" dirty="0" smtClean="0"/>
              <a:t>Is confused about events</a:t>
            </a:r>
          </a:p>
          <a:p>
            <a:pPr lvl="1"/>
            <a:r>
              <a:rPr lang="en-US" dirty="0" smtClean="0"/>
              <a:t>Answers slowly or repeats information</a:t>
            </a:r>
          </a:p>
          <a:p>
            <a:pPr lvl="1"/>
            <a:r>
              <a:rPr lang="en-US" dirty="0" smtClean="0"/>
              <a:t>Personality changes</a:t>
            </a:r>
          </a:p>
          <a:p>
            <a:pPr lvl="1"/>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All head injuries need to be documented in </a:t>
            </a:r>
            <a:r>
              <a:rPr lang="en-US" dirty="0" err="1" smtClean="0"/>
              <a:t>powerschool</a:t>
            </a:r>
            <a:r>
              <a:rPr lang="en-US" dirty="0" smtClean="0"/>
              <a:t> under log entry by the observer</a:t>
            </a:r>
          </a:p>
          <a:p>
            <a:r>
              <a:rPr lang="en-US" dirty="0" smtClean="0"/>
              <a:t>Students with on campus head injury sent to office, will be evaluated and a form sent home to monitor symptoms</a:t>
            </a:r>
          </a:p>
          <a:p>
            <a:r>
              <a:rPr lang="en-US" dirty="0" smtClean="0"/>
              <a:t>Students returning to school with an off-site concussion may have temporary modifications related to concussion</a:t>
            </a:r>
            <a:endParaRPr lang="en-US" dirty="0"/>
          </a:p>
        </p:txBody>
      </p:sp>
    </p:spTree>
    <p:extLst>
      <p:ext uri="{BB962C8B-B14F-4D97-AF65-F5344CB8AC3E}">
        <p14:creationId xmlns:p14="http://schemas.microsoft.com/office/powerpoint/2010/main" val="280466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First Aid</a:t>
            </a:r>
            <a:endParaRPr lang="en-US" dirty="0"/>
          </a:p>
        </p:txBody>
      </p:sp>
      <p:sp>
        <p:nvSpPr>
          <p:cNvPr id="3" name="Content Placeholder 2"/>
          <p:cNvSpPr>
            <a:spLocks noGrp="1"/>
          </p:cNvSpPr>
          <p:nvPr>
            <p:ph idx="1"/>
          </p:nvPr>
        </p:nvSpPr>
        <p:spPr/>
        <p:txBody>
          <a:bodyPr>
            <a:normAutofit/>
          </a:bodyPr>
          <a:lstStyle/>
          <a:p>
            <a:pPr marL="0" indent="0">
              <a:buNone/>
            </a:pPr>
            <a:endParaRPr lang="en-US" sz="6000" dirty="0" smtClean="0"/>
          </a:p>
          <a:p>
            <a:pPr marL="0" indent="0" algn="ctr">
              <a:buNone/>
            </a:pPr>
            <a:r>
              <a:rPr lang="en-US" sz="6000" dirty="0" smtClean="0"/>
              <a:t>See flip chart! </a:t>
            </a:r>
            <a:endParaRPr lang="en-US" sz="6000" dirty="0"/>
          </a:p>
        </p:txBody>
      </p:sp>
    </p:spTree>
    <p:extLst>
      <p:ext uri="{BB962C8B-B14F-4D97-AF65-F5344CB8AC3E}">
        <p14:creationId xmlns:p14="http://schemas.microsoft.com/office/powerpoint/2010/main" val="280668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Call 9-1-1</a:t>
            </a:r>
            <a:endParaRPr lang="en-US" dirty="0"/>
          </a:p>
        </p:txBody>
      </p:sp>
      <p:sp>
        <p:nvSpPr>
          <p:cNvPr id="3" name="Content Placeholder 2"/>
          <p:cNvSpPr>
            <a:spLocks noGrp="1"/>
          </p:cNvSpPr>
          <p:nvPr>
            <p:ph sz="half" idx="1"/>
          </p:nvPr>
        </p:nvSpPr>
        <p:spPr/>
        <p:txBody>
          <a:bodyPr>
            <a:normAutofit fontScale="25000" lnSpcReduction="20000"/>
          </a:bodyPr>
          <a:lstStyle/>
          <a:p>
            <a:r>
              <a:rPr lang="en-US" sz="8000" dirty="0" smtClean="0"/>
              <a:t>Breathing Emergencies</a:t>
            </a:r>
          </a:p>
          <a:p>
            <a:pPr lvl="1"/>
            <a:r>
              <a:rPr lang="en-US" sz="6000" dirty="0" smtClean="0"/>
              <a:t>Not breathing</a:t>
            </a:r>
          </a:p>
          <a:p>
            <a:pPr lvl="1"/>
            <a:r>
              <a:rPr lang="en-US" sz="6000" dirty="0"/>
              <a:t>D</a:t>
            </a:r>
            <a:r>
              <a:rPr lang="en-US" sz="6000" dirty="0" smtClean="0"/>
              <a:t>ifficulty breathing/shortness of breath</a:t>
            </a:r>
          </a:p>
          <a:p>
            <a:pPr lvl="1"/>
            <a:r>
              <a:rPr lang="en-US" sz="6000" dirty="0"/>
              <a:t>C</a:t>
            </a:r>
            <a:r>
              <a:rPr lang="en-US" sz="6000" dirty="0" smtClean="0"/>
              <a:t>hoking </a:t>
            </a:r>
          </a:p>
          <a:p>
            <a:pPr lvl="1"/>
            <a:r>
              <a:rPr lang="en-US" sz="6000" dirty="0" smtClean="0"/>
              <a:t>Related to allergic reaction</a:t>
            </a:r>
          </a:p>
          <a:p>
            <a:pPr lvl="1"/>
            <a:r>
              <a:rPr lang="en-US" sz="6000" dirty="0" smtClean="0"/>
              <a:t>Trouble breathing after a bee sting</a:t>
            </a:r>
          </a:p>
          <a:p>
            <a:endParaRPr lang="en-US" sz="4200" dirty="0" smtClean="0"/>
          </a:p>
          <a:p>
            <a:r>
              <a:rPr lang="en-US" sz="8000" dirty="0" smtClean="0"/>
              <a:t>Loss of consciousness</a:t>
            </a:r>
          </a:p>
          <a:p>
            <a:pPr lvl="1"/>
            <a:r>
              <a:rPr lang="en-US" sz="6000" dirty="0" smtClean="0"/>
              <a:t>After an injury</a:t>
            </a:r>
          </a:p>
          <a:p>
            <a:pPr lvl="1"/>
            <a:r>
              <a:rPr lang="en-US" sz="6000" dirty="0" smtClean="0"/>
              <a:t>History of diabetes</a:t>
            </a:r>
          </a:p>
          <a:p>
            <a:pPr lvl="1"/>
            <a:r>
              <a:rPr lang="en-US" sz="6000" dirty="0" smtClean="0"/>
              <a:t>After seizure</a:t>
            </a:r>
          </a:p>
          <a:p>
            <a:pPr lvl="1"/>
            <a:r>
              <a:rPr lang="en-US" sz="6000" dirty="0" smtClean="0"/>
              <a:t>Unexplained reason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8702" y="1680632"/>
            <a:ext cx="4238727" cy="2982808"/>
          </a:xfrm>
        </p:spPr>
      </p:pic>
    </p:spTree>
    <p:extLst>
      <p:ext uri="{BB962C8B-B14F-4D97-AF65-F5344CB8AC3E}">
        <p14:creationId xmlns:p14="http://schemas.microsoft.com/office/powerpoint/2010/main" val="172425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call 911 continued</a:t>
            </a:r>
            <a:endParaRPr lang="en-US" dirty="0"/>
          </a:p>
        </p:txBody>
      </p:sp>
      <p:sp>
        <p:nvSpPr>
          <p:cNvPr id="3" name="Content Placeholder 2"/>
          <p:cNvSpPr>
            <a:spLocks noGrp="1"/>
          </p:cNvSpPr>
          <p:nvPr>
            <p:ph sz="half" idx="1"/>
          </p:nvPr>
        </p:nvSpPr>
        <p:spPr>
          <a:xfrm>
            <a:off x="1154954" y="2603500"/>
            <a:ext cx="4825158" cy="3949700"/>
          </a:xfrm>
        </p:spPr>
        <p:txBody>
          <a:bodyPr>
            <a:normAutofit fontScale="55000" lnSpcReduction="20000"/>
          </a:bodyPr>
          <a:lstStyle/>
          <a:p>
            <a:r>
              <a:rPr lang="en-US" sz="2900" dirty="0" smtClean="0"/>
              <a:t>Poisoning or overdose</a:t>
            </a:r>
          </a:p>
          <a:p>
            <a:r>
              <a:rPr lang="en-US" sz="2900" dirty="0" smtClean="0"/>
              <a:t>Altered State </a:t>
            </a:r>
          </a:p>
          <a:p>
            <a:pPr lvl="1"/>
            <a:r>
              <a:rPr lang="en-US" sz="2700" dirty="0" smtClean="0"/>
              <a:t>Alcohol</a:t>
            </a:r>
          </a:p>
          <a:p>
            <a:pPr lvl="1"/>
            <a:r>
              <a:rPr lang="en-US" sz="2700" dirty="0" smtClean="0"/>
              <a:t>Drugs</a:t>
            </a:r>
          </a:p>
          <a:p>
            <a:pPr lvl="1"/>
            <a:r>
              <a:rPr lang="en-US" sz="2700" dirty="0" smtClean="0"/>
              <a:t>Disoriented</a:t>
            </a:r>
          </a:p>
          <a:p>
            <a:r>
              <a:rPr lang="en-US" sz="3600" dirty="0" smtClean="0"/>
              <a:t>Uncontrolled bleeding, open wound</a:t>
            </a:r>
          </a:p>
          <a:p>
            <a:r>
              <a:rPr lang="en-US" sz="3600" dirty="0" smtClean="0"/>
              <a:t>Head Injury </a:t>
            </a:r>
          </a:p>
          <a:p>
            <a:pPr lvl="1"/>
            <a:r>
              <a:rPr lang="en-US" sz="2700" dirty="0" smtClean="0"/>
              <a:t>With severe headache</a:t>
            </a:r>
          </a:p>
          <a:p>
            <a:pPr lvl="1"/>
            <a:r>
              <a:rPr lang="en-US" sz="2700" dirty="0" smtClean="0"/>
              <a:t>Vomiting/Behavior Changes</a:t>
            </a:r>
          </a:p>
          <a:p>
            <a:pPr lvl="1"/>
            <a:r>
              <a:rPr lang="en-US" sz="2700" dirty="0" smtClean="0"/>
              <a:t>Any severe  injury to head, neck or back</a:t>
            </a:r>
            <a:endParaRPr lang="en-US" sz="2700" dirty="0"/>
          </a:p>
        </p:txBody>
      </p:sp>
      <p:sp>
        <p:nvSpPr>
          <p:cNvPr id="4" name="Content Placeholder 3"/>
          <p:cNvSpPr>
            <a:spLocks noGrp="1"/>
          </p:cNvSpPr>
          <p:nvPr>
            <p:ph sz="half" idx="2"/>
          </p:nvPr>
        </p:nvSpPr>
        <p:spPr/>
        <p:txBody>
          <a:bodyPr>
            <a:normAutofit fontScale="55000" lnSpcReduction="20000"/>
          </a:bodyPr>
          <a:lstStyle/>
          <a:p>
            <a:r>
              <a:rPr lang="en-US" sz="3600" dirty="0"/>
              <a:t>Coughing/vomiting blood</a:t>
            </a:r>
          </a:p>
          <a:p>
            <a:endParaRPr lang="en-US" sz="3600" dirty="0" smtClean="0"/>
          </a:p>
          <a:p>
            <a:r>
              <a:rPr lang="en-US" sz="3600" dirty="0" smtClean="0"/>
              <a:t>Chest pain or pressure persisting more than 3-5 minutes or recurrent</a:t>
            </a:r>
          </a:p>
          <a:p>
            <a:r>
              <a:rPr lang="en-US" sz="3600" dirty="0" smtClean="0"/>
              <a:t>Seizure</a:t>
            </a:r>
          </a:p>
          <a:p>
            <a:pPr lvl="1"/>
            <a:r>
              <a:rPr lang="en-US" sz="2700" dirty="0" smtClean="0"/>
              <a:t>First time</a:t>
            </a:r>
          </a:p>
          <a:p>
            <a:pPr lvl="1"/>
            <a:r>
              <a:rPr lang="en-US" sz="2700" dirty="0" smtClean="0"/>
              <a:t>Lasts more than 5 minutes</a:t>
            </a:r>
          </a:p>
          <a:p>
            <a:pPr lvl="1"/>
            <a:r>
              <a:rPr lang="en-US" sz="2700" dirty="0" smtClean="0"/>
              <a:t>Has a seizure and is pregnant</a:t>
            </a:r>
            <a:endParaRPr lang="en-US" sz="2700" dirty="0"/>
          </a:p>
          <a:p>
            <a:r>
              <a:rPr lang="en-US" sz="3600" dirty="0" smtClean="0"/>
              <a:t>Sudden severe pain anywhere</a:t>
            </a:r>
          </a:p>
          <a:p>
            <a:r>
              <a:rPr lang="en-US" sz="3600" dirty="0" smtClean="0"/>
              <a:t>Limb threatening injury</a:t>
            </a:r>
          </a:p>
          <a:p>
            <a:endParaRPr lang="en-US" dirty="0" smtClean="0"/>
          </a:p>
        </p:txBody>
      </p:sp>
    </p:spTree>
    <p:extLst>
      <p:ext uri="{BB962C8B-B14F-4D97-AF65-F5344CB8AC3E}">
        <p14:creationId xmlns:p14="http://schemas.microsoft.com/office/powerpoint/2010/main" val="163015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911</a:t>
            </a:r>
            <a:endParaRPr lang="en-US" dirty="0"/>
          </a:p>
        </p:txBody>
      </p:sp>
      <p:sp>
        <p:nvSpPr>
          <p:cNvPr id="3" name="Content Placeholder 2"/>
          <p:cNvSpPr>
            <a:spLocks noGrp="1"/>
          </p:cNvSpPr>
          <p:nvPr>
            <p:ph sz="half" idx="1"/>
          </p:nvPr>
        </p:nvSpPr>
        <p:spPr/>
        <p:txBody>
          <a:bodyPr>
            <a:normAutofit/>
          </a:bodyPr>
          <a:lstStyle/>
          <a:p>
            <a:r>
              <a:rPr lang="en-US" b="1" dirty="0" smtClean="0"/>
              <a:t>Verify </a:t>
            </a:r>
            <a:r>
              <a:rPr lang="en-US" b="1" dirty="0"/>
              <a:t>address</a:t>
            </a:r>
          </a:p>
          <a:p>
            <a:r>
              <a:rPr lang="en-US" b="1" dirty="0"/>
              <a:t>A</a:t>
            </a:r>
            <a:r>
              <a:rPr lang="en-US" b="1" dirty="0" smtClean="0"/>
              <a:t>nswer </a:t>
            </a:r>
            <a:r>
              <a:rPr lang="en-US" b="1" dirty="0"/>
              <a:t>Questions</a:t>
            </a:r>
          </a:p>
          <a:p>
            <a:r>
              <a:rPr lang="en-US" b="1" dirty="0"/>
              <a:t>F</a:t>
            </a:r>
            <a:r>
              <a:rPr lang="en-US" b="1" dirty="0" smtClean="0"/>
              <a:t>ollow </a:t>
            </a:r>
            <a:r>
              <a:rPr lang="en-US" b="1" dirty="0"/>
              <a:t>Instructions</a:t>
            </a:r>
          </a:p>
          <a:p>
            <a:r>
              <a:rPr lang="en-US" b="1" dirty="0" smtClean="0"/>
              <a:t>Do </a:t>
            </a:r>
            <a:r>
              <a:rPr lang="en-US" b="1" dirty="0"/>
              <a:t>Not Hang Up</a:t>
            </a:r>
          </a:p>
          <a:p>
            <a:r>
              <a:rPr lang="en-US" b="1" dirty="0" smtClean="0"/>
              <a:t>Stay </a:t>
            </a:r>
            <a:r>
              <a:rPr lang="en-US" b="1" dirty="0"/>
              <a:t>Calm</a:t>
            </a:r>
          </a:p>
          <a:p>
            <a:r>
              <a:rPr lang="en-US" b="1" dirty="0" smtClean="0"/>
              <a:t>Provide </a:t>
            </a:r>
            <a:r>
              <a:rPr lang="en-US" b="1" dirty="0"/>
              <a:t>First </a:t>
            </a:r>
            <a:r>
              <a:rPr lang="en-US" b="1" dirty="0" smtClean="0"/>
              <a:t>Aid until ambulance arrives</a:t>
            </a:r>
            <a:endParaRPr lang="en-US" dirty="0"/>
          </a:p>
        </p:txBody>
      </p:sp>
      <p:sp>
        <p:nvSpPr>
          <p:cNvPr id="4" name="Content Placeholder 3"/>
          <p:cNvSpPr>
            <a:spLocks noGrp="1"/>
          </p:cNvSpPr>
          <p:nvPr>
            <p:ph sz="half" idx="2"/>
          </p:nvPr>
        </p:nvSpPr>
        <p:spPr/>
        <p:txBody>
          <a:bodyPr>
            <a:normAutofit/>
          </a:bodyPr>
          <a:lstStyle/>
          <a:p>
            <a:r>
              <a:rPr lang="en-US" dirty="0"/>
              <a:t>Who do you tell?</a:t>
            </a:r>
          </a:p>
          <a:p>
            <a:pPr lvl="1"/>
            <a:r>
              <a:rPr lang="en-US" dirty="0"/>
              <a:t>Administrator</a:t>
            </a:r>
          </a:p>
          <a:p>
            <a:pPr lvl="1"/>
            <a:r>
              <a:rPr lang="en-US" dirty="0"/>
              <a:t>Front Office</a:t>
            </a:r>
          </a:p>
          <a:p>
            <a:pPr lvl="1"/>
            <a:r>
              <a:rPr lang="en-US" dirty="0"/>
              <a:t>School </a:t>
            </a:r>
            <a:r>
              <a:rPr lang="en-US" dirty="0" smtClean="0"/>
              <a:t>Nurse</a:t>
            </a:r>
          </a:p>
          <a:p>
            <a:pPr lvl="1"/>
            <a:endParaRPr lang="en-US" dirty="0"/>
          </a:p>
          <a:p>
            <a:r>
              <a:rPr lang="en-US" dirty="0"/>
              <a:t>When do you notify the above?</a:t>
            </a:r>
          </a:p>
          <a:p>
            <a:pPr lvl="1"/>
            <a:r>
              <a:rPr lang="en-US" dirty="0" smtClean="0"/>
              <a:t>ASAP</a:t>
            </a:r>
          </a:p>
          <a:p>
            <a:pPr lvl="1"/>
            <a:r>
              <a:rPr lang="en-US" dirty="0" smtClean="0"/>
              <a:t>Certainly before </a:t>
            </a:r>
            <a:r>
              <a:rPr lang="en-US" dirty="0"/>
              <a:t>you go home that day</a:t>
            </a:r>
          </a:p>
          <a:p>
            <a:pPr lvl="1"/>
            <a:r>
              <a:rPr lang="en-US" dirty="0"/>
              <a:t>Via email or in person</a:t>
            </a:r>
          </a:p>
          <a:p>
            <a:endParaRPr lang="en-US" dirty="0"/>
          </a:p>
        </p:txBody>
      </p:sp>
    </p:spTree>
    <p:extLst>
      <p:ext uri="{BB962C8B-B14F-4D97-AF65-F5344CB8AC3E}">
        <p14:creationId xmlns:p14="http://schemas.microsoft.com/office/powerpoint/2010/main" val="295556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Emily Green</a:t>
            </a:r>
          </a:p>
          <a:p>
            <a:r>
              <a:rPr lang="en-US" dirty="0" smtClean="0"/>
              <a:t>Registered nurse for 10 years</a:t>
            </a:r>
          </a:p>
          <a:p>
            <a:r>
              <a:rPr lang="en-US" dirty="0" smtClean="0"/>
              <a:t>BS from UNH, PhD in Nursing from UCSF</a:t>
            </a:r>
          </a:p>
          <a:p>
            <a:r>
              <a:rPr lang="en-US" dirty="0" smtClean="0"/>
              <a:t>Background in adolescent medicine and research</a:t>
            </a:r>
          </a:p>
          <a:p>
            <a:r>
              <a:rPr lang="en-US" dirty="0" smtClean="0"/>
              <a:t>Clinical background in medical surgical, labor and delivery, infectious disease, pediatrics</a:t>
            </a:r>
          </a:p>
          <a:p>
            <a:r>
              <a:rPr lang="en-US" dirty="0" smtClean="0"/>
              <a:t>8 years working with charter schools in Los Angeles</a:t>
            </a:r>
          </a:p>
          <a:p>
            <a:r>
              <a:rPr lang="en-US" dirty="0" smtClean="0"/>
              <a:t>2</a:t>
            </a:r>
            <a:r>
              <a:rPr lang="en-US" baseline="30000" dirty="0" smtClean="0"/>
              <a:t>nd</a:t>
            </a:r>
            <a:r>
              <a:rPr lang="en-US" dirty="0" smtClean="0"/>
              <a:t> year with DV</a:t>
            </a:r>
          </a:p>
          <a:p>
            <a:r>
              <a:rPr lang="en-US" dirty="0" smtClean="0"/>
              <a:t>Mom of 3 littles, live in El Segundo, husband works for Inglewood PD</a:t>
            </a:r>
            <a:endParaRPr lang="en-US" dirty="0"/>
          </a:p>
        </p:txBody>
      </p:sp>
    </p:spTree>
    <p:extLst>
      <p:ext uri="{BB962C8B-B14F-4D97-AF65-F5344CB8AC3E}">
        <p14:creationId xmlns:p14="http://schemas.microsoft.com/office/powerpoint/2010/main" val="150603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a:t>
            </a:r>
            <a:endParaRPr lang="en-US" dirty="0"/>
          </a:p>
        </p:txBody>
      </p:sp>
      <p:sp>
        <p:nvSpPr>
          <p:cNvPr id="5" name="Content Placeholder 4"/>
          <p:cNvSpPr>
            <a:spLocks noGrp="1"/>
          </p:cNvSpPr>
          <p:nvPr>
            <p:ph sz="half" idx="1"/>
          </p:nvPr>
        </p:nvSpPr>
        <p:spPr/>
        <p:txBody>
          <a:bodyPr>
            <a:normAutofit/>
          </a:bodyPr>
          <a:lstStyle/>
          <a:p>
            <a:r>
              <a:rPr lang="en-US" dirty="0"/>
              <a:t>Next Steps</a:t>
            </a:r>
          </a:p>
          <a:p>
            <a:pPr lvl="1"/>
            <a:r>
              <a:rPr lang="en-US" dirty="0"/>
              <a:t>Administrator designates someone to</a:t>
            </a:r>
          </a:p>
          <a:p>
            <a:pPr lvl="2"/>
            <a:r>
              <a:rPr lang="en-US" dirty="0"/>
              <a:t>Complete incident report </a:t>
            </a:r>
          </a:p>
          <a:p>
            <a:pPr lvl="2"/>
            <a:r>
              <a:rPr lang="en-US" dirty="0"/>
              <a:t>Contact student’s immediate team</a:t>
            </a:r>
          </a:p>
          <a:p>
            <a:pPr lvl="2"/>
            <a:r>
              <a:rPr lang="en-US" dirty="0"/>
              <a:t>Contact family (follow-up, re-entry)</a:t>
            </a:r>
          </a:p>
          <a:p>
            <a:pPr lvl="2"/>
            <a:r>
              <a:rPr lang="en-US" dirty="0"/>
              <a:t>Alert SPED staff if needed</a:t>
            </a:r>
          </a:p>
          <a:p>
            <a:pPr lvl="1"/>
            <a:r>
              <a:rPr lang="en-US" dirty="0"/>
              <a:t>Front office </a:t>
            </a:r>
          </a:p>
          <a:p>
            <a:pPr lvl="2"/>
            <a:r>
              <a:rPr lang="en-US" dirty="0"/>
              <a:t>Is prepared to receive incident report</a:t>
            </a:r>
          </a:p>
          <a:p>
            <a:pPr lvl="2"/>
            <a:r>
              <a:rPr lang="en-US" dirty="0"/>
              <a:t>Is prepared to have parent complete re-entry forms</a:t>
            </a:r>
          </a:p>
          <a:p>
            <a:endParaRPr lang="en-US" dirty="0"/>
          </a:p>
        </p:txBody>
      </p:sp>
      <p:sp>
        <p:nvSpPr>
          <p:cNvPr id="9" name="Content Placeholder 8"/>
          <p:cNvSpPr>
            <a:spLocks noGrp="1"/>
          </p:cNvSpPr>
          <p:nvPr>
            <p:ph sz="half" idx="2"/>
          </p:nvPr>
        </p:nvSpPr>
        <p:spPr/>
        <p:txBody>
          <a:bodyPr>
            <a:normAutofit/>
          </a:bodyPr>
          <a:lstStyle/>
          <a:p>
            <a:pPr lvl="1"/>
            <a:r>
              <a:rPr lang="en-US" dirty="0"/>
              <a:t>School Nurse</a:t>
            </a:r>
          </a:p>
          <a:p>
            <a:pPr lvl="2"/>
            <a:r>
              <a:rPr lang="en-US" dirty="0"/>
              <a:t>Coordinates care with outside medical team if needed</a:t>
            </a:r>
          </a:p>
          <a:p>
            <a:pPr lvl="2"/>
            <a:r>
              <a:rPr lang="en-US" dirty="0"/>
              <a:t>Creates health plan if needed</a:t>
            </a:r>
          </a:p>
          <a:p>
            <a:pPr lvl="2"/>
            <a:r>
              <a:rPr lang="en-US" dirty="0"/>
              <a:t>Trains team on care plan</a:t>
            </a:r>
          </a:p>
          <a:p>
            <a:pPr lvl="2"/>
            <a:r>
              <a:rPr lang="en-US" dirty="0"/>
              <a:t>Follow up on incident report</a:t>
            </a:r>
          </a:p>
          <a:p>
            <a:endParaRPr lang="en-US" dirty="0"/>
          </a:p>
        </p:txBody>
      </p:sp>
    </p:spTree>
    <p:extLst>
      <p:ext uri="{BB962C8B-B14F-4D97-AF65-F5344CB8AC3E}">
        <p14:creationId xmlns:p14="http://schemas.microsoft.com/office/powerpoint/2010/main" val="384146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 Forms</a:t>
            </a:r>
            <a:endParaRPr lang="en-US" dirty="0"/>
          </a:p>
        </p:txBody>
      </p:sp>
      <p:sp>
        <p:nvSpPr>
          <p:cNvPr id="3" name="Content Placeholder 2"/>
          <p:cNvSpPr>
            <a:spLocks noGrp="1"/>
          </p:cNvSpPr>
          <p:nvPr>
            <p:ph sz="half" idx="1"/>
          </p:nvPr>
        </p:nvSpPr>
        <p:spPr/>
        <p:txBody>
          <a:bodyPr/>
          <a:lstStyle/>
          <a:p>
            <a:r>
              <a:rPr lang="en-US" dirty="0" smtClean="0"/>
              <a:t>Soft copies available</a:t>
            </a:r>
          </a:p>
          <a:p>
            <a:r>
              <a:rPr lang="en-US" dirty="0" smtClean="0"/>
              <a:t>Can be completed online</a:t>
            </a:r>
          </a:p>
          <a:p>
            <a:r>
              <a:rPr lang="en-US" dirty="0" smtClean="0"/>
              <a:t>Are completed for all staff and student incidents that require professional medical attention 	</a:t>
            </a:r>
          </a:p>
          <a:p>
            <a:r>
              <a:rPr lang="en-US" dirty="0" smtClean="0"/>
              <a:t>Enable families to submit ambulance transport to insurance</a:t>
            </a:r>
          </a:p>
          <a:p>
            <a:r>
              <a:rPr lang="en-US" dirty="0" smtClean="0"/>
              <a:t>HR, front office, and school nurse need a copy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04721" y="2926081"/>
            <a:ext cx="3260308" cy="3260308"/>
          </a:xfrm>
        </p:spPr>
      </p:pic>
    </p:spTree>
    <p:extLst>
      <p:ext uri="{BB962C8B-B14F-4D97-AF65-F5344CB8AC3E}">
        <p14:creationId xmlns:p14="http://schemas.microsoft.com/office/powerpoint/2010/main" val="218303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Re-entry to school following a medical event</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Following 911 transport or hospitalization</a:t>
            </a:r>
          </a:p>
          <a:p>
            <a:pPr lvl="1"/>
            <a:r>
              <a:rPr lang="en-US" dirty="0" smtClean="0">
                <a:solidFill>
                  <a:srgbClr val="FF0000"/>
                </a:solidFill>
              </a:rPr>
              <a:t>Parent MUST notify school before student returns via phone call or email to front office, admin, or school nurse</a:t>
            </a:r>
          </a:p>
          <a:p>
            <a:pPr lvl="1"/>
            <a:r>
              <a:rPr lang="en-US" dirty="0" smtClean="0"/>
              <a:t>Parent must sign student in to front office and give documentation (if applicable) from MD indicating any school based care required. </a:t>
            </a:r>
          </a:p>
          <a:p>
            <a:pPr lvl="1"/>
            <a:r>
              <a:rPr lang="en-US" dirty="0" smtClean="0"/>
              <a:t>Front office will communicate this to admin, school nurse, counselor, RSP as necessary</a:t>
            </a:r>
          </a:p>
          <a:p>
            <a:pPr lvl="1"/>
            <a:endParaRPr lang="en-US" dirty="0" smtClean="0"/>
          </a:p>
          <a:p>
            <a:endParaRPr lang="en-US" dirty="0"/>
          </a:p>
        </p:txBody>
      </p:sp>
      <p:sp>
        <p:nvSpPr>
          <p:cNvPr id="9" name="Content Placeholder 8"/>
          <p:cNvSpPr>
            <a:spLocks noGrp="1"/>
          </p:cNvSpPr>
          <p:nvPr>
            <p:ph sz="half" idx="2"/>
          </p:nvPr>
        </p:nvSpPr>
        <p:spPr/>
        <p:txBody>
          <a:bodyPr>
            <a:normAutofit lnSpcReduction="10000"/>
          </a:bodyPr>
          <a:lstStyle/>
          <a:p>
            <a:r>
              <a:rPr lang="en-US" dirty="0" smtClean="0"/>
              <a:t>School nurse will </a:t>
            </a:r>
          </a:p>
          <a:p>
            <a:pPr lvl="1"/>
            <a:r>
              <a:rPr lang="en-US" dirty="0" smtClean="0"/>
              <a:t>Create/Amend IHP if necessary</a:t>
            </a:r>
          </a:p>
          <a:p>
            <a:pPr lvl="1"/>
            <a:r>
              <a:rPr lang="en-US" dirty="0" smtClean="0"/>
              <a:t>Notify teachers of any accommodations</a:t>
            </a:r>
          </a:p>
          <a:p>
            <a:pPr lvl="1"/>
            <a:r>
              <a:rPr lang="en-US" dirty="0" smtClean="0"/>
              <a:t>Document in </a:t>
            </a:r>
            <a:r>
              <a:rPr lang="en-US" dirty="0" err="1" smtClean="0"/>
              <a:t>powerschool</a:t>
            </a:r>
            <a:endParaRPr lang="en-US" dirty="0" smtClean="0"/>
          </a:p>
          <a:p>
            <a:pPr lvl="1"/>
            <a:r>
              <a:rPr lang="en-US" dirty="0" smtClean="0"/>
              <a:t>Follow up with medical team</a:t>
            </a:r>
          </a:p>
          <a:p>
            <a:pPr lvl="1"/>
            <a:endParaRPr lang="en-US" dirty="0"/>
          </a:p>
        </p:txBody>
      </p:sp>
    </p:spTree>
    <p:extLst>
      <p:ext uri="{BB962C8B-B14F-4D97-AF65-F5344CB8AC3E}">
        <p14:creationId xmlns:p14="http://schemas.microsoft.com/office/powerpoint/2010/main" val="343172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smtClean="0"/>
              <a:t>Misc</a:t>
            </a:r>
            <a:r>
              <a:rPr lang="en-US" sz="4800" dirty="0" smtClean="0"/>
              <a:t> Health Related </a:t>
            </a:r>
            <a:r>
              <a:rPr lang="en-US" sz="4800" dirty="0"/>
              <a:t>T</a:t>
            </a:r>
            <a:r>
              <a:rPr lang="en-US" sz="4800" dirty="0" smtClean="0"/>
              <a:t>opics</a:t>
            </a:r>
            <a:endParaRPr lang="en-US" sz="48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479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Hearing Screening</a:t>
            </a:r>
            <a:endParaRPr lang="en-US" dirty="0"/>
          </a:p>
        </p:txBody>
      </p:sp>
      <p:sp>
        <p:nvSpPr>
          <p:cNvPr id="3" name="Content Placeholder 2"/>
          <p:cNvSpPr>
            <a:spLocks noGrp="1"/>
          </p:cNvSpPr>
          <p:nvPr>
            <p:ph sz="half" idx="1"/>
          </p:nvPr>
        </p:nvSpPr>
        <p:spPr/>
        <p:txBody>
          <a:bodyPr>
            <a:normAutofit/>
          </a:bodyPr>
          <a:lstStyle/>
          <a:p>
            <a:r>
              <a:rPr lang="en-US" dirty="0" smtClean="0"/>
              <a:t>VISION: Test all students on school entry and every third year thereafter through grade eight. </a:t>
            </a:r>
            <a:endParaRPr lang="en-US" dirty="0"/>
          </a:p>
          <a:p>
            <a:r>
              <a:rPr lang="en-US" dirty="0" smtClean="0"/>
              <a:t>HEARING: Each pupil shall be given a hearing screening test in kindergarten or first grade and in second, fifth, eighth, tenth or eleventh, and first entry into the California public school system. </a:t>
            </a:r>
          </a:p>
          <a:p>
            <a:r>
              <a:rPr lang="en-US" dirty="0" smtClean="0"/>
              <a:t>Email school nurse to refer ANY student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8713" y="3105547"/>
            <a:ext cx="4824412" cy="2412206"/>
          </a:xfrm>
        </p:spPr>
      </p:pic>
    </p:spTree>
    <p:extLst>
      <p:ext uri="{BB962C8B-B14F-4D97-AF65-F5344CB8AC3E}">
        <p14:creationId xmlns:p14="http://schemas.microsoft.com/office/powerpoint/2010/main" val="143248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 Product Availability</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32504" y="2603500"/>
            <a:ext cx="2470805" cy="3416300"/>
          </a:xfrm>
        </p:spPr>
      </p:pic>
      <p:sp>
        <p:nvSpPr>
          <p:cNvPr id="5" name="Content Placeholder 4"/>
          <p:cNvSpPr>
            <a:spLocks noGrp="1"/>
          </p:cNvSpPr>
          <p:nvPr>
            <p:ph sz="half" idx="2"/>
          </p:nvPr>
        </p:nvSpPr>
        <p:spPr/>
        <p:txBody>
          <a:bodyPr/>
          <a:lstStyle/>
          <a:p>
            <a:r>
              <a:rPr lang="en-US" dirty="0" smtClean="0">
                <a:effectLst/>
              </a:rPr>
              <a:t>Assembly Bill No. 10 went into effect on Jan 1</a:t>
            </a:r>
            <a:r>
              <a:rPr lang="en-US" baseline="30000" dirty="0" smtClean="0">
                <a:effectLst/>
              </a:rPr>
              <a:t>st</a:t>
            </a:r>
            <a:r>
              <a:rPr lang="en-US" dirty="0" smtClean="0">
                <a:effectLst/>
              </a:rPr>
              <a:t> 2018, which will require all public and private school facilities (and charter!) to provide dispensed feminine hygiene products (pads and tampons)</a:t>
            </a:r>
          </a:p>
          <a:p>
            <a:r>
              <a:rPr lang="en-US" dirty="0" smtClean="0"/>
              <a:t>Hygiene items available in office for any student in need (deodorant, mouth wash, toothbrush). Refer to office or connect with school nurse</a:t>
            </a:r>
            <a:endParaRPr lang="en-US" dirty="0" smtClean="0">
              <a:effectLst/>
            </a:endParaRPr>
          </a:p>
        </p:txBody>
      </p:sp>
    </p:spTree>
    <p:extLst>
      <p:ext uri="{BB962C8B-B14F-4D97-AF65-F5344CB8AC3E}">
        <p14:creationId xmlns:p14="http://schemas.microsoft.com/office/powerpoint/2010/main" val="249474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Epi-pens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California </a:t>
            </a:r>
            <a:r>
              <a:rPr lang="en-US" i="1" dirty="0" smtClean="0"/>
              <a:t>EC</a:t>
            </a:r>
            <a:r>
              <a:rPr lang="en-US" dirty="0" smtClean="0"/>
              <a:t> Section 49414, California public schools must train designated school personnel in the administration of life-saving epinephrine to students and adults who are experiencing severe allergic reaction and anaphylaxis.</a:t>
            </a:r>
          </a:p>
          <a:p>
            <a:r>
              <a:rPr lang="en-US" dirty="0" smtClean="0"/>
              <a:t>Anaphylaxis is a potentially life-threatening hypersensitivity to a substance.</a:t>
            </a:r>
          </a:p>
          <a:p>
            <a:r>
              <a:rPr lang="en-US" dirty="0" smtClean="0"/>
              <a:t>Schools must maintain a supply epi-pens on campus</a:t>
            </a:r>
          </a:p>
          <a:p>
            <a:r>
              <a:rPr lang="en-US" dirty="0" smtClean="0"/>
              <a:t>Where to obtain?</a:t>
            </a:r>
          </a:p>
          <a:p>
            <a:r>
              <a:rPr lang="en-US" dirty="0" smtClean="0"/>
              <a:t>Who trains the staff?</a:t>
            </a:r>
          </a:p>
          <a:p>
            <a:r>
              <a:rPr lang="en-US" dirty="0" smtClean="0"/>
              <a:t>Want to be trained? Look out for mass training email coming in Sept</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8338" y="3192145"/>
            <a:ext cx="3666379" cy="2239010"/>
          </a:xfrm>
        </p:spPr>
      </p:pic>
    </p:spTree>
    <p:extLst>
      <p:ext uri="{BB962C8B-B14F-4D97-AF65-F5344CB8AC3E}">
        <p14:creationId xmlns:p14="http://schemas.microsoft.com/office/powerpoint/2010/main" val="413124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Only CPR</a:t>
            </a:r>
            <a:endParaRPr lang="en-US" dirty="0"/>
          </a:p>
        </p:txBody>
      </p:sp>
      <p:sp>
        <p:nvSpPr>
          <p:cNvPr id="3" name="Content Placeholder 2"/>
          <p:cNvSpPr>
            <a:spLocks noGrp="1"/>
          </p:cNvSpPr>
          <p:nvPr>
            <p:ph sz="half" idx="1"/>
          </p:nvPr>
        </p:nvSpPr>
        <p:spPr/>
        <p:txBody>
          <a:bodyPr/>
          <a:lstStyle/>
          <a:p>
            <a:r>
              <a:rPr lang="en-US" dirty="0" smtClean="0"/>
              <a:t>AB 1719 Hands-only CPR training becomes a standard part of high school curriculum**</a:t>
            </a:r>
          </a:p>
          <a:p>
            <a:r>
              <a:rPr lang="en-US" dirty="0" smtClean="0"/>
              <a:t>I will include in the Epi-pen training    for staff who are interested</a:t>
            </a:r>
          </a:p>
          <a:p>
            <a:r>
              <a:rPr lang="en-US" dirty="0" smtClean="0"/>
              <a:t>We can teach student groups if anyone is interested, contact me!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970235" y="1230348"/>
            <a:ext cx="6124382" cy="4593287"/>
          </a:xfrm>
        </p:spPr>
      </p:pic>
    </p:spTree>
    <p:extLst>
      <p:ext uri="{BB962C8B-B14F-4D97-AF65-F5344CB8AC3E}">
        <p14:creationId xmlns:p14="http://schemas.microsoft.com/office/powerpoint/2010/main" val="116930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AEDs</a:t>
            </a:r>
            <a:endParaRPr lang="en-US" dirty="0"/>
          </a:p>
        </p:txBody>
      </p:sp>
      <p:sp>
        <p:nvSpPr>
          <p:cNvPr id="3" name="Content Placeholder 2"/>
          <p:cNvSpPr>
            <a:spLocks noGrp="1"/>
          </p:cNvSpPr>
          <p:nvPr>
            <p:ph sz="half" idx="1"/>
          </p:nvPr>
        </p:nvSpPr>
        <p:spPr/>
        <p:txBody>
          <a:bodyPr>
            <a:normAutofit/>
          </a:bodyPr>
          <a:lstStyle/>
          <a:p>
            <a:r>
              <a:rPr lang="en-US" dirty="0" smtClean="0"/>
              <a:t>AB 1639 enacts the Eric Paredes Sudden Cardiac Arrest Act which requires mandatory cardiac screenings and the required placement of Automatic External Defibrillators (AED) in schools and youth centers  </a:t>
            </a:r>
          </a:p>
          <a:p>
            <a:r>
              <a:rPr lang="en-US" dirty="0" smtClean="0"/>
              <a:t>Where are ours?</a:t>
            </a:r>
          </a:p>
          <a:p>
            <a:r>
              <a:rPr lang="en-US" dirty="0" smtClean="0"/>
              <a:t>Do you know how they work?</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59337" y="2292237"/>
            <a:ext cx="3403963" cy="3403963"/>
          </a:xfrm>
        </p:spPr>
      </p:pic>
    </p:spTree>
    <p:extLst>
      <p:ext uri="{BB962C8B-B14F-4D97-AF65-F5344CB8AC3E}">
        <p14:creationId xmlns:p14="http://schemas.microsoft.com/office/powerpoint/2010/main" val="312562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Immunizations</a:t>
            </a:r>
            <a:endParaRPr lang="en-US" dirty="0"/>
          </a:p>
        </p:txBody>
      </p:sp>
      <p:sp>
        <p:nvSpPr>
          <p:cNvPr id="3" name="Content Placeholder 2"/>
          <p:cNvSpPr>
            <a:spLocks noGrp="1"/>
          </p:cNvSpPr>
          <p:nvPr>
            <p:ph idx="1"/>
          </p:nvPr>
        </p:nvSpPr>
        <p:spPr/>
        <p:txBody>
          <a:bodyPr>
            <a:normAutofit/>
          </a:bodyPr>
          <a:lstStyle/>
          <a:p>
            <a:r>
              <a:rPr lang="en-US" dirty="0"/>
              <a:t>Da Vinci Schools follow all requirements of the California School Immunization Law, Health and Safety Code Sections 120325-120375. </a:t>
            </a:r>
            <a:endParaRPr lang="en-US" dirty="0" smtClean="0"/>
          </a:p>
          <a:p>
            <a:r>
              <a:rPr lang="en-US" dirty="0" smtClean="0"/>
              <a:t>Incoming </a:t>
            </a:r>
            <a:r>
              <a:rPr lang="en-US" dirty="0"/>
              <a:t>students are responsible to submit their complete immunization records. </a:t>
            </a:r>
            <a:endParaRPr lang="en-US" dirty="0" smtClean="0"/>
          </a:p>
          <a:p>
            <a:r>
              <a:rPr lang="en-US" dirty="0" smtClean="0"/>
              <a:t>The </a:t>
            </a:r>
            <a:r>
              <a:rPr lang="en-US" dirty="0"/>
              <a:t>school will maintain a list of unimmunized children (exempted or admitted conditionally), so they can be excluded quickly if an outbreak occurs.</a:t>
            </a:r>
          </a:p>
          <a:p>
            <a:endParaRPr lang="en-US" dirty="0"/>
          </a:p>
        </p:txBody>
      </p:sp>
    </p:spTree>
    <p:extLst>
      <p:ext uri="{BB962C8B-B14F-4D97-AF65-F5344CB8AC3E}">
        <p14:creationId xmlns:p14="http://schemas.microsoft.com/office/powerpoint/2010/main" val="35964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Nurse Role</a:t>
            </a:r>
            <a:endParaRPr lang="en-US" dirty="0"/>
          </a:p>
        </p:txBody>
      </p:sp>
      <p:sp>
        <p:nvSpPr>
          <p:cNvPr id="3" name="Content Placeholder 2"/>
          <p:cNvSpPr>
            <a:spLocks noGrp="1"/>
          </p:cNvSpPr>
          <p:nvPr>
            <p:ph idx="1"/>
          </p:nvPr>
        </p:nvSpPr>
        <p:spPr/>
        <p:txBody>
          <a:bodyPr>
            <a:normAutofit lnSpcReduction="10000"/>
          </a:bodyPr>
          <a:lstStyle/>
          <a:p>
            <a:r>
              <a:rPr lang="en-US" dirty="0" smtClean="0"/>
              <a:t>Part time 16 hours/week across DVIA, DVS, DVC, DVD, DVRISE HAW and DVRISE APCH</a:t>
            </a:r>
          </a:p>
          <a:p>
            <a:r>
              <a:rPr lang="en-US" dirty="0" smtClean="0"/>
              <a:t>Main duties are to </a:t>
            </a:r>
          </a:p>
          <a:p>
            <a:pPr lvl="1"/>
            <a:r>
              <a:rPr lang="en-US" dirty="0" smtClean="0"/>
              <a:t>Conduct special education health assessments and recommendations for special education services</a:t>
            </a:r>
          </a:p>
          <a:p>
            <a:pPr lvl="1"/>
            <a:r>
              <a:rPr lang="en-US" dirty="0" smtClean="0"/>
              <a:t>Write and evaluate and assist in implementation with 504 plans, individual health plans, nursing services associated with IEPs</a:t>
            </a:r>
          </a:p>
          <a:p>
            <a:pPr lvl="1"/>
            <a:r>
              <a:rPr lang="en-US" dirty="0" smtClean="0"/>
              <a:t>Evaluate general population health needs and support designated site staff to manage daily</a:t>
            </a:r>
          </a:p>
          <a:p>
            <a:pPr lvl="1"/>
            <a:r>
              <a:rPr lang="en-US" dirty="0" smtClean="0"/>
              <a:t>Training on site staff</a:t>
            </a:r>
          </a:p>
          <a:p>
            <a:pPr lvl="1"/>
            <a:r>
              <a:rPr lang="en-US" dirty="0" smtClean="0"/>
              <a:t>Overall health compliance including screenings, health reports, </a:t>
            </a:r>
            <a:r>
              <a:rPr lang="en-US" dirty="0" err="1" smtClean="0"/>
              <a:t>etc</a:t>
            </a:r>
            <a:endParaRPr lang="en-US" dirty="0"/>
          </a:p>
        </p:txBody>
      </p:sp>
    </p:spTree>
    <p:extLst>
      <p:ext uri="{BB962C8B-B14F-4D97-AF65-F5344CB8AC3E}">
        <p14:creationId xmlns:p14="http://schemas.microsoft.com/office/powerpoint/2010/main" val="283414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Prevention </a:t>
            </a:r>
            <a:r>
              <a:rPr lang="en-US" dirty="0"/>
              <a:t>is </a:t>
            </a:r>
            <a:r>
              <a:rPr lang="en-US" dirty="0" smtClean="0"/>
              <a:t>important</a:t>
            </a:r>
          </a:p>
          <a:p>
            <a:r>
              <a:rPr lang="en-US" dirty="0"/>
              <a:t>I</a:t>
            </a:r>
            <a:r>
              <a:rPr lang="en-US" dirty="0" smtClean="0"/>
              <a:t>nstruct </a:t>
            </a:r>
            <a:r>
              <a:rPr lang="en-US" dirty="0"/>
              <a:t>your </a:t>
            </a:r>
            <a:r>
              <a:rPr lang="en-US" dirty="0" smtClean="0"/>
              <a:t>students </a:t>
            </a:r>
            <a:r>
              <a:rPr lang="en-US" dirty="0"/>
              <a:t>not to share personal items like combs, brushes, caps, clothing, etc. </a:t>
            </a:r>
            <a:endParaRPr lang="en-US" dirty="0" smtClean="0"/>
          </a:p>
          <a:p>
            <a:r>
              <a:rPr lang="en-US" dirty="0" smtClean="0"/>
              <a:t>If </a:t>
            </a:r>
            <a:r>
              <a:rPr lang="en-US" dirty="0"/>
              <a:t>a student does have lice, </a:t>
            </a:r>
            <a:r>
              <a:rPr lang="en-US" dirty="0" smtClean="0"/>
              <a:t>parents are told to </a:t>
            </a:r>
            <a:r>
              <a:rPr lang="en-US" dirty="0"/>
              <a:t>notify school. </a:t>
            </a:r>
            <a:endParaRPr lang="en-US" dirty="0" smtClean="0"/>
          </a:p>
          <a:p>
            <a:r>
              <a:rPr lang="en-US" dirty="0" smtClean="0"/>
              <a:t>If </a:t>
            </a:r>
            <a:r>
              <a:rPr lang="en-US" dirty="0"/>
              <a:t>it is discovered at school that student has lice, parents </a:t>
            </a:r>
            <a:r>
              <a:rPr lang="en-US" dirty="0" smtClean="0"/>
              <a:t>are notified </a:t>
            </a:r>
            <a:r>
              <a:rPr lang="en-US" dirty="0"/>
              <a:t>and asked to pick up student. </a:t>
            </a:r>
            <a:endParaRPr lang="en-US" dirty="0" smtClean="0"/>
          </a:p>
          <a:p>
            <a:r>
              <a:rPr lang="en-US" dirty="0" smtClean="0"/>
              <a:t>Treatment </a:t>
            </a:r>
            <a:r>
              <a:rPr lang="en-US" dirty="0"/>
              <a:t>of the student and home environment occurs prior to re-admission. </a:t>
            </a:r>
            <a:endParaRPr lang="en-US" dirty="0" smtClean="0"/>
          </a:p>
          <a:p>
            <a:r>
              <a:rPr lang="en-US" dirty="0" smtClean="0"/>
              <a:t>Parents </a:t>
            </a:r>
            <a:r>
              <a:rPr lang="en-US" dirty="0"/>
              <a:t>must bring children to the school office to be checked before being readmitted to school.</a:t>
            </a:r>
            <a:r>
              <a:rPr lang="en-US" b="1" dirty="0"/>
              <a:t> </a:t>
            </a:r>
            <a:endParaRPr lang="en-US" b="1" dirty="0" smtClean="0"/>
          </a:p>
          <a:p>
            <a:r>
              <a:rPr lang="en-US" b="1" dirty="0" smtClean="0"/>
              <a:t>Current policy: ALL </a:t>
            </a:r>
            <a:r>
              <a:rPr lang="en-US" b="1" dirty="0"/>
              <a:t>NITS MUST BE REMOVED BEFORE RETURNING TO SCHOOL.</a:t>
            </a:r>
            <a:endParaRPr lang="en-US" dirty="0"/>
          </a:p>
          <a:p>
            <a:endParaRPr lang="en-US" dirty="0"/>
          </a:p>
        </p:txBody>
      </p:sp>
    </p:spTree>
    <p:extLst>
      <p:ext uri="{BB962C8B-B14F-4D97-AF65-F5344CB8AC3E}">
        <p14:creationId xmlns:p14="http://schemas.microsoft.com/office/powerpoint/2010/main" val="368721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Education- CHYA</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California Healthy Youth Act, requires school districts to provide students with integrated, comprehensive, accurate, and unbiased comprehensive sexual health and HIV prevention education at least once in middle school and once in high school. </a:t>
            </a:r>
          </a:p>
          <a:p>
            <a:r>
              <a:rPr lang="en-US" dirty="0"/>
              <a:t>Parents may view the curriculum and other instructional materials by request. Parents may opt-out from instruction if they so choose by requesting in writing that their student not receive the instruction. </a:t>
            </a:r>
            <a:endParaRPr lang="en-US" dirty="0" smtClean="0"/>
          </a:p>
          <a:p>
            <a:r>
              <a:rPr lang="en-US" dirty="0" smtClean="0"/>
              <a:t>Each DV school utilizes their own curriculum/planning</a:t>
            </a:r>
            <a:r>
              <a:rPr lang="en-US" b="1" dirty="0"/>
              <a:t> </a:t>
            </a:r>
            <a:endParaRPr lang="en-US" b="1" dirty="0" smtClean="0"/>
          </a:p>
          <a:p>
            <a:r>
              <a:rPr lang="en-US" b="1" dirty="0" smtClean="0"/>
              <a:t>Did you know?</a:t>
            </a:r>
          </a:p>
          <a:p>
            <a:pPr lvl="1"/>
            <a:r>
              <a:rPr lang="en-US" b="1" dirty="0" smtClean="0"/>
              <a:t>Students can be excused by nurse to go to a clinic for birth control/abortion/rape services, etc. Refer to myself and counselor! More information coming soon</a:t>
            </a:r>
            <a:endParaRPr lang="en-US" dirty="0"/>
          </a:p>
          <a:p>
            <a:endParaRPr lang="en-US" dirty="0"/>
          </a:p>
        </p:txBody>
      </p:sp>
    </p:spTree>
    <p:extLst>
      <p:ext uri="{BB962C8B-B14F-4D97-AF65-F5344CB8AC3E}">
        <p14:creationId xmlns:p14="http://schemas.microsoft.com/office/powerpoint/2010/main" val="158899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referrals</a:t>
            </a:r>
            <a:endParaRPr lang="en-US" dirty="0"/>
          </a:p>
        </p:txBody>
      </p:sp>
      <p:sp>
        <p:nvSpPr>
          <p:cNvPr id="3" name="Content Placeholder 2"/>
          <p:cNvSpPr>
            <a:spLocks noGrp="1"/>
          </p:cNvSpPr>
          <p:nvPr>
            <p:ph idx="1"/>
          </p:nvPr>
        </p:nvSpPr>
        <p:spPr/>
        <p:txBody>
          <a:bodyPr>
            <a:normAutofit/>
          </a:bodyPr>
          <a:lstStyle/>
          <a:p>
            <a:r>
              <a:rPr lang="en-US" sz="2800" dirty="0" smtClean="0"/>
              <a:t>Hygiene</a:t>
            </a:r>
          </a:p>
          <a:p>
            <a:r>
              <a:rPr lang="en-US" sz="2800" dirty="0" smtClean="0"/>
              <a:t>If you know a student will be/is out due to medical reasons, reach out to admin/school nurse r/t Home Hospital</a:t>
            </a:r>
          </a:p>
          <a:p>
            <a:r>
              <a:rPr lang="en-US" sz="2800" dirty="0" smtClean="0"/>
              <a:t>Want a PD? A Health presentation? </a:t>
            </a:r>
            <a:endParaRPr lang="en-US" sz="2800" dirty="0"/>
          </a:p>
        </p:txBody>
      </p:sp>
    </p:spTree>
    <p:extLst>
      <p:ext uri="{BB962C8B-B14F-4D97-AF65-F5344CB8AC3E}">
        <p14:creationId xmlns:p14="http://schemas.microsoft.com/office/powerpoint/2010/main" val="75172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a:t>
            </a:r>
            <a:endParaRPr lang="en-US" dirty="0"/>
          </a:p>
        </p:txBody>
      </p:sp>
      <p:sp>
        <p:nvSpPr>
          <p:cNvPr id="3" name="Content Placeholder 2"/>
          <p:cNvSpPr>
            <a:spLocks noGrp="1"/>
          </p:cNvSpPr>
          <p:nvPr>
            <p:ph idx="1"/>
          </p:nvPr>
        </p:nvSpPr>
        <p:spPr/>
        <p:txBody>
          <a:bodyPr>
            <a:normAutofit/>
          </a:bodyPr>
          <a:lstStyle/>
          <a:p>
            <a:pPr marL="342900" lvl="1" indent="-342900"/>
            <a:r>
              <a:rPr lang="en-US" sz="3000" dirty="0" smtClean="0"/>
              <a:t>Standardized Emergency </a:t>
            </a:r>
            <a:r>
              <a:rPr lang="en-US" sz="3000" dirty="0"/>
              <a:t>procedures? </a:t>
            </a:r>
            <a:r>
              <a:rPr lang="en-US" sz="3000" dirty="0" smtClean="0"/>
              <a:t> </a:t>
            </a:r>
            <a:r>
              <a:rPr lang="en-US" sz="3000" dirty="0" smtClean="0">
                <a:solidFill>
                  <a:srgbClr val="FF0000"/>
                </a:solidFill>
              </a:rPr>
              <a:t>SEE SCHOOL SAFETY PLAN</a:t>
            </a:r>
          </a:p>
          <a:p>
            <a:pPr marL="342900" lvl="1" indent="-342900"/>
            <a:r>
              <a:rPr lang="en-US" sz="3000" dirty="0" smtClean="0"/>
              <a:t>Classroom first aid bags? </a:t>
            </a:r>
            <a:r>
              <a:rPr lang="en-US" sz="3000" dirty="0" smtClean="0">
                <a:solidFill>
                  <a:srgbClr val="FF0000"/>
                </a:solidFill>
              </a:rPr>
              <a:t>WHATS IN YOURS?</a:t>
            </a:r>
          </a:p>
          <a:p>
            <a:pPr marL="342900" lvl="1" indent="-342900"/>
            <a:r>
              <a:rPr lang="en-US" sz="3000" dirty="0" smtClean="0"/>
              <a:t>Evacuation? </a:t>
            </a:r>
            <a:r>
              <a:rPr lang="en-US" sz="3000" dirty="0" smtClean="0">
                <a:solidFill>
                  <a:srgbClr val="FF0000"/>
                </a:solidFill>
              </a:rPr>
              <a:t>DO YOU KNOW YOUR PLAN?</a:t>
            </a:r>
          </a:p>
          <a:p>
            <a:pPr marL="0" lvl="1" indent="0">
              <a:buNone/>
            </a:pPr>
            <a:endParaRPr lang="en-US" sz="3000" dirty="0" smtClean="0"/>
          </a:p>
          <a:p>
            <a:endParaRPr lang="en-US" dirty="0"/>
          </a:p>
        </p:txBody>
      </p:sp>
    </p:spTree>
    <p:extLst>
      <p:ext uri="{BB962C8B-B14F-4D97-AF65-F5344CB8AC3E}">
        <p14:creationId xmlns:p14="http://schemas.microsoft.com/office/powerpoint/2010/main" val="331500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marL="0" lvl="1" indent="0" algn="ctr">
              <a:buNone/>
            </a:pPr>
            <a:r>
              <a:rPr lang="en-US" sz="3000" dirty="0"/>
              <a:t>Questions? </a:t>
            </a:r>
          </a:p>
          <a:p>
            <a:pPr marL="0" lvl="1" indent="0" algn="ctr">
              <a:buNone/>
            </a:pPr>
            <a:r>
              <a:rPr lang="en-US" sz="3000" dirty="0" smtClean="0"/>
              <a:t>Emily Green</a:t>
            </a:r>
            <a:endParaRPr lang="en-US" sz="3000" dirty="0"/>
          </a:p>
          <a:p>
            <a:pPr marL="0" lvl="1" indent="0" algn="ctr">
              <a:buNone/>
            </a:pPr>
            <a:r>
              <a:rPr lang="en-US" sz="3000" dirty="0">
                <a:hlinkClick r:id="rId2"/>
              </a:rPr>
              <a:t>Egreen@davincischools.org</a:t>
            </a:r>
            <a:endParaRPr lang="en-US" sz="3000" dirty="0"/>
          </a:p>
          <a:p>
            <a:pPr marL="0" lvl="1" indent="0" algn="ctr">
              <a:buNone/>
            </a:pPr>
            <a:r>
              <a:rPr lang="en-US" sz="3000" dirty="0" smtClean="0"/>
              <a:t>310-970-4650</a:t>
            </a:r>
          </a:p>
          <a:p>
            <a:pPr marL="0" lvl="1" indent="0" algn="ctr">
              <a:buNone/>
            </a:pPr>
            <a:r>
              <a:rPr lang="en-US" sz="3000" dirty="0" smtClean="0"/>
              <a:t>310-725-5800 </a:t>
            </a:r>
            <a:r>
              <a:rPr lang="en-US" sz="3000" dirty="0" err="1" smtClean="0"/>
              <a:t>ext</a:t>
            </a:r>
            <a:r>
              <a:rPr lang="en-US" sz="3000" dirty="0" smtClean="0"/>
              <a:t> 3049</a:t>
            </a:r>
            <a:endParaRPr lang="en-US" sz="3000" dirty="0"/>
          </a:p>
          <a:p>
            <a:endParaRPr lang="en-US" dirty="0"/>
          </a:p>
        </p:txBody>
      </p:sp>
    </p:spTree>
    <p:extLst>
      <p:ext uri="{BB962C8B-B14F-4D97-AF65-F5344CB8AC3E}">
        <p14:creationId xmlns:p14="http://schemas.microsoft.com/office/powerpoint/2010/main" val="41333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Powerschool</a:t>
            </a:r>
            <a:r>
              <a:rPr lang="en-US" dirty="0" smtClean="0"/>
              <a:t>: </a:t>
            </a:r>
            <a:br>
              <a:rPr lang="en-US" dirty="0" smtClean="0"/>
            </a:br>
            <a:r>
              <a:rPr lang="en-US" sz="2400" dirty="0" smtClean="0"/>
              <a:t>Emergency Medical Alerts</a:t>
            </a:r>
            <a:endParaRPr lang="en-US" sz="2400" dirty="0"/>
          </a:p>
        </p:txBody>
      </p:sp>
      <p:sp>
        <p:nvSpPr>
          <p:cNvPr id="3" name="Content Placeholder 2"/>
          <p:cNvSpPr>
            <a:spLocks noGrp="1"/>
          </p:cNvSpPr>
          <p:nvPr>
            <p:ph idx="1"/>
          </p:nvPr>
        </p:nvSpPr>
        <p:spPr/>
        <p:txBody>
          <a:bodyPr>
            <a:noAutofit/>
          </a:bodyPr>
          <a:lstStyle/>
          <a:p>
            <a:r>
              <a:rPr lang="en-US" sz="2800" dirty="0" smtClean="0"/>
              <a:t>What is it?</a:t>
            </a:r>
          </a:p>
          <a:p>
            <a:r>
              <a:rPr lang="en-US" sz="2800" dirty="0" smtClean="0"/>
              <a:t>How does it get there?</a:t>
            </a:r>
          </a:p>
          <a:p>
            <a:r>
              <a:rPr lang="en-US" sz="2800" dirty="0" smtClean="0"/>
              <a:t>What do you do with it?</a:t>
            </a:r>
          </a:p>
          <a:p>
            <a:r>
              <a:rPr lang="en-US" sz="2800" dirty="0" smtClean="0"/>
              <a:t>Examples: </a:t>
            </a:r>
          </a:p>
          <a:p>
            <a:pPr lvl="1"/>
            <a:r>
              <a:rPr lang="en-US" sz="2400" dirty="0" smtClean="0"/>
              <a:t>Wears glasses for all classroom activities</a:t>
            </a:r>
          </a:p>
          <a:p>
            <a:pPr lvl="1"/>
            <a:r>
              <a:rPr lang="en-US" sz="2400" dirty="0" smtClean="0"/>
              <a:t>Bathroom breaks as requested</a:t>
            </a:r>
          </a:p>
          <a:p>
            <a:pPr lvl="1"/>
            <a:r>
              <a:rPr lang="en-US" sz="2400" dirty="0" smtClean="0"/>
              <a:t>Status post surgery, modifications include XYZ</a:t>
            </a:r>
          </a:p>
        </p:txBody>
      </p:sp>
    </p:spTree>
    <p:extLst>
      <p:ext uri="{BB962C8B-B14F-4D97-AF65-F5344CB8AC3E}">
        <p14:creationId xmlns:p14="http://schemas.microsoft.com/office/powerpoint/2010/main" val="220824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at School</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Schools must administer any prescribed medication to students</a:t>
            </a:r>
          </a:p>
          <a:p>
            <a:r>
              <a:rPr lang="en-US" dirty="0" smtClean="0"/>
              <a:t>Parents must obtain authorization for medication at school form and have completed by a physician</a:t>
            </a:r>
          </a:p>
          <a:p>
            <a:r>
              <a:rPr lang="en-US" dirty="0" smtClean="0"/>
              <a:t>Parents must provide the medication</a:t>
            </a:r>
          </a:p>
          <a:p>
            <a:r>
              <a:rPr lang="en-US" dirty="0" smtClean="0"/>
              <a:t>School must train a designated, volunteer, trained staff</a:t>
            </a:r>
          </a:p>
          <a:p>
            <a:r>
              <a:rPr lang="en-US" dirty="0" smtClean="0"/>
              <a:t>School must document the administration </a:t>
            </a:r>
          </a:p>
          <a:p>
            <a:r>
              <a:rPr lang="en-US" dirty="0" smtClean="0"/>
              <a:t>Notify school nurse if students have medication on their person, I will confirm if we have an authorization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3386" y="2603500"/>
            <a:ext cx="4555066" cy="3416300"/>
          </a:xfrm>
        </p:spPr>
      </p:pic>
    </p:spTree>
    <p:extLst>
      <p:ext uri="{BB962C8B-B14F-4D97-AF65-F5344CB8AC3E}">
        <p14:creationId xmlns:p14="http://schemas.microsoft.com/office/powerpoint/2010/main" val="420987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3" name="Content Placeholder 2"/>
          <p:cNvSpPr>
            <a:spLocks noGrp="1"/>
          </p:cNvSpPr>
          <p:nvPr>
            <p:ph idx="1"/>
          </p:nvPr>
        </p:nvSpPr>
        <p:spPr/>
        <p:txBody>
          <a:bodyPr/>
          <a:lstStyle/>
          <a:p>
            <a:r>
              <a:rPr lang="en-US" sz="2400" dirty="0" smtClean="0"/>
              <a:t>If you are taking students on a field trip, please sign out a first aid kit from front office.</a:t>
            </a:r>
          </a:p>
          <a:p>
            <a:r>
              <a:rPr lang="en-US" sz="2400" dirty="0" smtClean="0"/>
              <a:t>At that time, please consult with front </a:t>
            </a:r>
            <a:r>
              <a:rPr lang="en-US" sz="2400" dirty="0"/>
              <a:t>office </a:t>
            </a:r>
            <a:r>
              <a:rPr lang="en-US" sz="2400" dirty="0" smtClean="0"/>
              <a:t>to check list </a:t>
            </a:r>
            <a:r>
              <a:rPr lang="en-US" sz="2400" dirty="0"/>
              <a:t>of students who take medication at school daily</a:t>
            </a:r>
            <a:r>
              <a:rPr lang="en-US" sz="2400" dirty="0" smtClean="0"/>
              <a:t>.</a:t>
            </a:r>
          </a:p>
          <a:p>
            <a:r>
              <a:rPr lang="en-US" sz="2400" dirty="0" smtClean="0"/>
              <a:t>If you are taking a student with daily medication, please contact school nurse ASAP for training in medication administration</a:t>
            </a:r>
            <a:endParaRPr lang="en-US" sz="2400" dirty="0"/>
          </a:p>
          <a:p>
            <a:endParaRPr lang="en-US" dirty="0"/>
          </a:p>
        </p:txBody>
      </p:sp>
    </p:spTree>
    <p:extLst>
      <p:ext uri="{BB962C8B-B14F-4D97-AF65-F5344CB8AC3E}">
        <p14:creationId xmlns:p14="http://schemas.microsoft.com/office/powerpoint/2010/main" val="199831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5" name="Content Placeholder 4"/>
          <p:cNvSpPr>
            <a:spLocks noGrp="1"/>
          </p:cNvSpPr>
          <p:nvPr>
            <p:ph idx="1"/>
          </p:nvPr>
        </p:nvSpPr>
        <p:spPr/>
        <p:txBody>
          <a:bodyPr>
            <a:normAutofit/>
          </a:bodyPr>
          <a:lstStyle/>
          <a:p>
            <a:r>
              <a:rPr lang="en-US" sz="2400" dirty="0" smtClean="0"/>
              <a:t>Need authorization form for inhaler on campus</a:t>
            </a:r>
          </a:p>
          <a:p>
            <a:r>
              <a:rPr lang="en-US" sz="2400" dirty="0" smtClean="0"/>
              <a:t>On person or in office</a:t>
            </a:r>
          </a:p>
          <a:p>
            <a:r>
              <a:rPr lang="en-US" sz="2400" dirty="0"/>
              <a:t>A</a:t>
            </a:r>
            <a:r>
              <a:rPr lang="en-US" sz="2400" dirty="0" smtClean="0"/>
              <a:t>ny student using inhaler in class should have an alert, if not, email School nurse to ensure follow up</a:t>
            </a:r>
          </a:p>
          <a:p>
            <a:r>
              <a:rPr lang="en-US" sz="2400" dirty="0" smtClean="0"/>
              <a:t>Any student needing attention for asthma treatment or complications, or any shortness of breath sent escorted to office</a:t>
            </a:r>
            <a:endParaRPr lang="en-US" sz="2400" dirty="0"/>
          </a:p>
        </p:txBody>
      </p:sp>
    </p:spTree>
    <p:extLst>
      <p:ext uri="{BB962C8B-B14F-4D97-AF65-F5344CB8AC3E}">
        <p14:creationId xmlns:p14="http://schemas.microsoft.com/office/powerpoint/2010/main" val="15285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 Health Plans</a:t>
            </a:r>
            <a:endParaRPr lang="en-US" dirty="0"/>
          </a:p>
        </p:txBody>
      </p:sp>
      <p:sp>
        <p:nvSpPr>
          <p:cNvPr id="6" name="Content Placeholder 5"/>
          <p:cNvSpPr>
            <a:spLocks noGrp="1"/>
          </p:cNvSpPr>
          <p:nvPr>
            <p:ph idx="1"/>
          </p:nvPr>
        </p:nvSpPr>
        <p:spPr/>
        <p:txBody>
          <a:bodyPr/>
          <a:lstStyle/>
          <a:p>
            <a:pPr lvl="1"/>
            <a:r>
              <a:rPr lang="en-US" sz="2000" dirty="0" smtClean="0"/>
              <a:t>Students </a:t>
            </a:r>
            <a:r>
              <a:rPr lang="en-US" sz="2000" dirty="0"/>
              <a:t>with chronic health conditions that require school based management</a:t>
            </a:r>
          </a:p>
          <a:p>
            <a:pPr lvl="2"/>
            <a:r>
              <a:rPr lang="en-US" sz="1800" dirty="0"/>
              <a:t>Epilepsy</a:t>
            </a:r>
          </a:p>
          <a:p>
            <a:pPr lvl="2"/>
            <a:r>
              <a:rPr lang="en-US" sz="1800" dirty="0"/>
              <a:t>Diabetes</a:t>
            </a:r>
          </a:p>
          <a:p>
            <a:pPr lvl="2"/>
            <a:r>
              <a:rPr lang="en-US" sz="1800" dirty="0"/>
              <a:t>Life threatening or severe allergic reactions</a:t>
            </a:r>
          </a:p>
          <a:p>
            <a:pPr lvl="2"/>
            <a:r>
              <a:rPr lang="en-US" sz="1800" dirty="0"/>
              <a:t>Technology dependent or medically fragile conditions</a:t>
            </a:r>
          </a:p>
          <a:p>
            <a:pPr lvl="2"/>
            <a:r>
              <a:rPr lang="en-US" sz="1800" dirty="0"/>
              <a:t>Complicated or uncontrolled asthma</a:t>
            </a:r>
          </a:p>
          <a:p>
            <a:pPr lvl="2"/>
            <a:r>
              <a:rPr lang="en-US" sz="1800" dirty="0"/>
              <a:t>Severe Anxiety or Depression with school based support or interventions</a:t>
            </a:r>
          </a:p>
          <a:p>
            <a:endParaRPr lang="en-US" dirty="0"/>
          </a:p>
        </p:txBody>
      </p:sp>
    </p:spTree>
    <p:extLst>
      <p:ext uri="{BB962C8B-B14F-4D97-AF65-F5344CB8AC3E}">
        <p14:creationId xmlns:p14="http://schemas.microsoft.com/office/powerpoint/2010/main" val="228073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a Health Plan?</a:t>
            </a:r>
            <a:endParaRPr lang="en-US" dirty="0"/>
          </a:p>
        </p:txBody>
      </p:sp>
      <p:sp>
        <p:nvSpPr>
          <p:cNvPr id="3" name="Content Placeholder 2"/>
          <p:cNvSpPr>
            <a:spLocks noGrp="1"/>
          </p:cNvSpPr>
          <p:nvPr>
            <p:ph idx="1"/>
          </p:nvPr>
        </p:nvSpPr>
        <p:spPr/>
        <p:txBody>
          <a:bodyPr>
            <a:normAutofit fontScale="92500" lnSpcReduction="10000"/>
          </a:bodyPr>
          <a:lstStyle/>
          <a:p>
            <a:r>
              <a:rPr lang="en-US" dirty="0"/>
              <a:t>W</a:t>
            </a:r>
            <a:r>
              <a:rPr lang="en-US" dirty="0" smtClean="0"/>
              <a:t>hat is a health plan? </a:t>
            </a:r>
          </a:p>
          <a:p>
            <a:pPr lvl="1"/>
            <a:r>
              <a:rPr lang="en-US" dirty="0" smtClean="0"/>
              <a:t>IHP ensures access to an education for students with special health care needs, whether or not the student is classified as eligible for SPED</a:t>
            </a:r>
          </a:p>
          <a:p>
            <a:pPr lvl="1"/>
            <a:r>
              <a:rPr lang="en-US" dirty="0" smtClean="0"/>
              <a:t>Gives the school necessary medical information about a child</a:t>
            </a:r>
          </a:p>
          <a:p>
            <a:pPr lvl="1"/>
            <a:r>
              <a:rPr lang="en-US" dirty="0" smtClean="0"/>
              <a:t>Identifies a child’s health needs, such as giving medication during the school day</a:t>
            </a:r>
          </a:p>
          <a:p>
            <a:pPr lvl="1"/>
            <a:r>
              <a:rPr lang="en-US" dirty="0" smtClean="0"/>
              <a:t>Creates solutions to potential health problems that can occur in a school environment</a:t>
            </a:r>
          </a:p>
          <a:p>
            <a:pPr lvl="1"/>
            <a:r>
              <a:rPr lang="en-US" dirty="0" smtClean="0"/>
              <a:t>Develops plans for emergency medical situations</a:t>
            </a:r>
          </a:p>
          <a:p>
            <a:pPr lvl="1"/>
            <a:r>
              <a:rPr lang="en-US" dirty="0" smtClean="0"/>
              <a:t>Provides a safe environment that helps a child learn</a:t>
            </a:r>
          </a:p>
          <a:p>
            <a:pPr lvl="1"/>
            <a:r>
              <a:rPr lang="en-US" dirty="0" smtClean="0"/>
              <a:t>Makes goals for a child’s health care, such as having a child work towards remembering to take medication</a:t>
            </a:r>
          </a:p>
          <a:p>
            <a:pPr lvl="1"/>
            <a:endParaRPr lang="en-US" dirty="0" smtClean="0"/>
          </a:p>
        </p:txBody>
      </p:sp>
    </p:spTree>
    <p:extLst>
      <p:ext uri="{BB962C8B-B14F-4D97-AF65-F5344CB8AC3E}">
        <p14:creationId xmlns:p14="http://schemas.microsoft.com/office/powerpoint/2010/main" val="301161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4517</TotalTime>
  <Words>1668</Words>
  <Application>Microsoft Office PowerPoint</Application>
  <PresentationFormat>Widescreen</PresentationFormat>
  <Paragraphs>227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 Boardroom</vt:lpstr>
      <vt:lpstr>Health Protocols DV 2018-19</vt:lpstr>
      <vt:lpstr>Introduction</vt:lpstr>
      <vt:lpstr>School Nurse Role</vt:lpstr>
      <vt:lpstr>Powerschool:  Emergency Medical Alerts</vt:lpstr>
      <vt:lpstr>Medication at School</vt:lpstr>
      <vt:lpstr>Field Trips</vt:lpstr>
      <vt:lpstr>Asthma</vt:lpstr>
      <vt:lpstr>Individual Health Plans</vt:lpstr>
      <vt:lpstr>Who Needs a Health Plan?</vt:lpstr>
      <vt:lpstr>PowerPoint Presentation</vt:lpstr>
      <vt:lpstr>First Aid</vt:lpstr>
      <vt:lpstr>Bumps and Bruises</vt:lpstr>
      <vt:lpstr>Injuries/Illnesses</vt:lpstr>
      <vt:lpstr>Too ill to return to class</vt:lpstr>
      <vt:lpstr>Head Injuries</vt:lpstr>
      <vt:lpstr>Other First Aid</vt:lpstr>
      <vt:lpstr>When to Call 9-1-1</vt:lpstr>
      <vt:lpstr>When to call 911 continued</vt:lpstr>
      <vt:lpstr>Calling 911</vt:lpstr>
      <vt:lpstr>And then…</vt:lpstr>
      <vt:lpstr>Incident Report Forms</vt:lpstr>
      <vt:lpstr>Re-entry to school following a medical event</vt:lpstr>
      <vt:lpstr>Misc Health Related Topics</vt:lpstr>
      <vt:lpstr>Vision and Hearing Screening</vt:lpstr>
      <vt:lpstr>Hygiene Product Availability</vt:lpstr>
      <vt:lpstr>Epi-pens</vt:lpstr>
      <vt:lpstr>Hands Only CPR</vt:lpstr>
      <vt:lpstr>AEDs</vt:lpstr>
      <vt:lpstr>Immunizations</vt:lpstr>
      <vt:lpstr>Lice</vt:lpstr>
      <vt:lpstr>Sex Education- CHYA</vt:lpstr>
      <vt:lpstr>Other referrals</vt:lpstr>
      <vt:lpstr>Emergencies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and school administrators, staff, and teachers need to know about Health Plans, Emergency Procedures, and Equipment Options</dc:title>
  <dc:creator>Emily Green</dc:creator>
  <cp:lastModifiedBy>Michelle Rainey</cp:lastModifiedBy>
  <cp:revision>33</cp:revision>
  <dcterms:created xsi:type="dcterms:W3CDTF">2018-02-27T22:36:42Z</dcterms:created>
  <dcterms:modified xsi:type="dcterms:W3CDTF">2018-08-24T19:23:38Z</dcterms:modified>
</cp:coreProperties>
</file>